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1595" r:id="rId2"/>
    <p:sldId id="1590" r:id="rId3"/>
    <p:sldId id="1567" r:id="rId4"/>
    <p:sldId id="1568" r:id="rId5"/>
    <p:sldId id="1570" r:id="rId6"/>
    <p:sldId id="1495" r:id="rId7"/>
    <p:sldId id="1496" r:id="rId8"/>
    <p:sldId id="1497" r:id="rId9"/>
    <p:sldId id="1498" r:id="rId10"/>
    <p:sldId id="1499" r:id="rId11"/>
    <p:sldId id="1582" r:id="rId12"/>
    <p:sldId id="1581" r:id="rId13"/>
    <p:sldId id="1502" r:id="rId14"/>
    <p:sldId id="1526" r:id="rId15"/>
    <p:sldId id="1583" r:id="rId16"/>
    <p:sldId id="1527" r:id="rId17"/>
    <p:sldId id="1560" r:id="rId18"/>
    <p:sldId id="1561" r:id="rId19"/>
    <p:sldId id="1562" r:id="rId20"/>
    <p:sldId id="1588" r:id="rId21"/>
    <p:sldId id="1589" r:id="rId22"/>
    <p:sldId id="1572" r:id="rId23"/>
    <p:sldId id="1573" r:id="rId24"/>
    <p:sldId id="1584" r:id="rId25"/>
    <p:sldId id="1585" r:id="rId26"/>
    <p:sldId id="1574" r:id="rId27"/>
    <p:sldId id="1575" r:id="rId28"/>
    <p:sldId id="1576" r:id="rId29"/>
    <p:sldId id="1577" r:id="rId30"/>
    <p:sldId id="1578" r:id="rId31"/>
    <p:sldId id="1579" r:id="rId32"/>
    <p:sldId id="1580" r:id="rId33"/>
    <p:sldId id="1586" r:id="rId34"/>
    <p:sldId id="1587" r:id="rId35"/>
    <p:sldId id="1594" r:id="rId36"/>
    <p:sldId id="1593" r:id="rId37"/>
    <p:sldId id="1543" r:id="rId38"/>
    <p:sldId id="1565" r:id="rId39"/>
    <p:sldId id="1557" r:id="rId40"/>
    <p:sldId id="1545" r:id="rId41"/>
    <p:sldId id="1546" r:id="rId42"/>
    <p:sldId id="1547" r:id="rId43"/>
    <p:sldId id="1548" r:id="rId44"/>
    <p:sldId id="1549" r:id="rId45"/>
    <p:sldId id="1550" r:id="rId46"/>
    <p:sldId id="1558" r:id="rId47"/>
    <p:sldId id="1552" r:id="rId48"/>
    <p:sldId id="1553" r:id="rId49"/>
    <p:sldId id="1554" r:id="rId50"/>
    <p:sldId id="1555" r:id="rId51"/>
    <p:sldId id="1556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0" autoAdjust="0"/>
    <p:restoredTop sz="75202" autoAdjust="0"/>
  </p:normalViewPr>
  <p:slideViewPr>
    <p:cSldViewPr>
      <p:cViewPr varScale="1">
        <p:scale>
          <a:sx n="131" d="100"/>
          <a:sy n="131" d="100"/>
        </p:scale>
        <p:origin x="15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6: Data Mining (2/4)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October 30,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6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_In_Charlot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1258" y="-711470"/>
            <a:ext cx="11350658" cy="756947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(Orchestra)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20469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  <a:cs typeface="Franklin Gothic Book"/>
              </a:rPr>
              <a:t>Ensembles</a:t>
            </a:r>
          </a:p>
        </p:txBody>
      </p:sp>
    </p:spTree>
    <p:extLst>
      <p:ext uri="{BB962C8B-B14F-4D97-AF65-F5344CB8AC3E}">
        <p14:creationId xmlns:p14="http://schemas.microsoft.com/office/powerpoint/2010/main" val="415418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Ensemble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implementation: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 classifiers on different input partitions of the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Embarrassingly parallel!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0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multiple models, combine results from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models to make prediction</a:t>
            </a:r>
          </a:p>
        </p:txBody>
      </p:sp>
      <p:sp>
        <p:nvSpPr>
          <p:cNvPr id="14" name="TextBox 13"/>
          <p:cNvSpPr txBox="1"/>
          <p:nvPr/>
        </p:nvSpPr>
        <p:spPr>
          <a:xfrm rot="9898381">
            <a:off x="3161193" y="1829856"/>
            <a:ext cx="705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68607">
            <a:off x="2225296" y="135747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FF0000"/>
                </a:solidFill>
                <a:latin typeface="Gill Sans"/>
                <a:cs typeface="Gill Sans"/>
              </a:rPr>
              <a:t>independent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Combining predictions: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572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Majority voting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weighted voting: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5279886"/>
            <a:ext cx="3070860" cy="76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6019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Model averaging</a:t>
            </a:r>
          </a:p>
          <a:p>
            <a:pPr lvl="0" algn="ctr">
              <a:defRPr/>
            </a:pP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112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  <p:bldP spid="16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Ensemble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does it work?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7213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errors uncorrelated, multiple classifiers being wrong is less likely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the variance component of 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0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multiple models, combine results from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models to make prediction</a:t>
            </a:r>
          </a:p>
        </p:txBody>
      </p:sp>
      <p:sp>
        <p:nvSpPr>
          <p:cNvPr id="14" name="TextBox 13"/>
          <p:cNvSpPr txBox="1"/>
          <p:nvPr/>
        </p:nvSpPr>
        <p:spPr>
          <a:xfrm rot="9898381">
            <a:off x="3161193" y="1829856"/>
            <a:ext cx="705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68607">
            <a:off x="2225296" y="135747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FF0000"/>
                </a:solidFill>
                <a:latin typeface="Gill Sans"/>
                <a:cs typeface="Gill Sans"/>
              </a:rPr>
              <a:t>independent</a:t>
            </a:r>
          </a:p>
        </p:txBody>
      </p:sp>
    </p:spTree>
    <p:extLst>
      <p:ext uri="{BB962C8B-B14F-4D97-AF65-F5344CB8AC3E}">
        <p14:creationId xmlns:p14="http://schemas.microsoft.com/office/powerpoint/2010/main" val="821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2098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8100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4102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0104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3121113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32004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48006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8100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4102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cxnSp>
        <p:nvCxnSpPr>
          <p:cNvPr id="26" name="Straight Arrow Connector 25"/>
          <p:cNvCxnSpPr>
            <a:stCxn id="4" idx="2"/>
            <a:endCxn id="22" idx="0"/>
          </p:cNvCxnSpPr>
          <p:nvPr/>
        </p:nvCxnSpPr>
        <p:spPr bwMode="auto">
          <a:xfrm>
            <a:off x="22479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  <a:endCxn id="23" idx="0"/>
          </p:cNvCxnSpPr>
          <p:nvPr/>
        </p:nvCxnSpPr>
        <p:spPr bwMode="auto">
          <a:xfrm>
            <a:off x="54483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22" idx="0"/>
          </p:cNvCxnSpPr>
          <p:nvPr/>
        </p:nvCxnSpPr>
        <p:spPr bwMode="auto">
          <a:xfrm>
            <a:off x="38481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22" idx="0"/>
          </p:cNvCxnSpPr>
          <p:nvPr/>
        </p:nvCxnSpPr>
        <p:spPr bwMode="auto">
          <a:xfrm flipH="1"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22" idx="0"/>
          </p:cNvCxnSpPr>
          <p:nvPr/>
        </p:nvCxnSpPr>
        <p:spPr bwMode="auto">
          <a:xfrm flipH="1">
            <a:off x="38481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3" idx="0"/>
          </p:cNvCxnSpPr>
          <p:nvPr/>
        </p:nvCxnSpPr>
        <p:spPr bwMode="auto">
          <a:xfrm flipH="1">
            <a:off x="54483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2"/>
            <a:endCxn id="23" idx="0"/>
          </p:cNvCxnSpPr>
          <p:nvPr/>
        </p:nvCxnSpPr>
        <p:spPr bwMode="auto">
          <a:xfrm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2"/>
            <a:endCxn id="23" idx="0"/>
          </p:cNvCxnSpPr>
          <p:nvPr/>
        </p:nvCxnSpPr>
        <p:spPr bwMode="auto">
          <a:xfrm>
            <a:off x="22479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600908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output the model?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327213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Option 1: write model out as “side data”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Option 2: emit model as intermediate output</a:t>
            </a:r>
          </a:p>
        </p:txBody>
      </p:sp>
    </p:spTree>
    <p:extLst>
      <p:ext uri="{BB962C8B-B14F-4D97-AF65-F5344CB8AC3E}">
        <p14:creationId xmlns:p14="http://schemas.microsoft.com/office/powerpoint/2010/main" val="6706735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429000" y="2541657"/>
            <a:ext cx="2514600" cy="3325743"/>
            <a:chOff x="6596038" y="1932057"/>
            <a:chExt cx="2514600" cy="3325743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Iterator[U]</a:t>
              </a:r>
            </a:p>
          </p:txBody>
        </p: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33" name="Straight Arrow Connector 32"/>
            <p:cNvCxnSpPr>
              <a:stCxn id="32" idx="2"/>
              <a:endCxn id="30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6" name="Straight Arrow Connector 35"/>
            <p:cNvCxnSpPr>
              <a:stCxn id="30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 bwMode="auto">
          <a:xfrm>
            <a:off x="5562600" y="45720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Spark?</a:t>
            </a:r>
          </a:p>
        </p:txBody>
      </p:sp>
    </p:spTree>
    <p:extLst>
      <p:ext uri="{BB962C8B-B14F-4D97-AF65-F5344CB8AC3E}">
        <p14:creationId xmlns:p14="http://schemas.microsoft.com/office/powerpoint/2010/main" val="193754982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6400800" y="3048000"/>
            <a:ext cx="1981200" cy="1066800"/>
            <a:chOff x="6400800" y="3124200"/>
            <a:chExt cx="1981200" cy="1066800"/>
          </a:xfrm>
        </p:grpSpPr>
        <p:cxnSp>
          <p:nvCxnSpPr>
            <p:cNvPr id="81" name="Straight Arrow Connector 80"/>
            <p:cNvCxnSpPr/>
            <p:nvPr/>
          </p:nvCxnSpPr>
          <p:spPr>
            <a:xfrm flipH="1">
              <a:off x="68580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ounded Rectangle 82"/>
            <p:cNvSpPr/>
            <p:nvPr/>
          </p:nvSpPr>
          <p:spPr>
            <a:xfrm>
              <a:off x="64008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H="1">
              <a:off x="79248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Rounded Rectangle 85"/>
            <p:cNvSpPr/>
            <p:nvPr/>
          </p:nvSpPr>
          <p:spPr>
            <a:xfrm>
              <a:off x="74676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76200" y="1676400"/>
            <a:ext cx="220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Classifier </a:t>
            </a:r>
            <a:b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Training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200" y="51816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Making</a:t>
            </a:r>
            <a:b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Predictions</a:t>
            </a:r>
          </a:p>
        </p:txBody>
      </p:sp>
      <p:cxnSp>
        <p:nvCxnSpPr>
          <p:cNvPr id="97" name="Straight Connector 96"/>
          <p:cNvCxnSpPr/>
          <p:nvPr/>
        </p:nvCxnSpPr>
        <p:spPr bwMode="auto">
          <a:xfrm>
            <a:off x="0" y="4800600"/>
            <a:ext cx="9144000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751863" y="6260068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Just like any other parallel Pig dataflow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4037538" y="3048000"/>
            <a:ext cx="2210862" cy="1066800"/>
            <a:chOff x="4037538" y="3048000"/>
            <a:chExt cx="2210862" cy="1066800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4038600" y="30480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4037538" y="3059668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label, feature vector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590800" y="4964668"/>
            <a:ext cx="3429000" cy="1283732"/>
            <a:chOff x="2590800" y="4964668"/>
            <a:chExt cx="3429000" cy="1283732"/>
          </a:xfrm>
        </p:grpSpPr>
        <p:cxnSp>
          <p:nvCxnSpPr>
            <p:cNvPr id="104" name="Straight Arrow Connector 103"/>
            <p:cNvCxnSpPr/>
            <p:nvPr/>
          </p:nvCxnSpPr>
          <p:spPr>
            <a:xfrm>
              <a:off x="4419600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/>
            <p:nvPr/>
          </p:nvSpPr>
          <p:spPr>
            <a:xfrm>
              <a:off x="2590800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10000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</a:p>
          </p:txBody>
        </p:sp>
        <p:cxnSp>
          <p:nvCxnSpPr>
            <p:cNvPr id="87" name="Straight Arrow Connector 86"/>
            <p:cNvCxnSpPr>
              <a:stCxn id="63" idx="3"/>
              <a:endCxn id="69" idx="1"/>
            </p:cNvCxnSpPr>
            <p:nvPr/>
          </p:nvCxnSpPr>
          <p:spPr>
            <a:xfrm>
              <a:off x="3505200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4424491" y="4964668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53859" y="5879068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415091" y="4953000"/>
            <a:ext cx="3424109" cy="1295400"/>
            <a:chOff x="5415091" y="4953000"/>
            <a:chExt cx="3424109" cy="1295400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7243891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ounded Rectangle 110"/>
            <p:cNvSpPr/>
            <p:nvPr/>
          </p:nvSpPr>
          <p:spPr>
            <a:xfrm>
              <a:off x="5415091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634291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</a:p>
          </p:txBody>
        </p:sp>
        <p:cxnSp>
          <p:nvCxnSpPr>
            <p:cNvPr id="113" name="Straight Arrow Connector 112"/>
            <p:cNvCxnSpPr>
              <a:stCxn id="111" idx="3"/>
              <a:endCxn id="112" idx="1"/>
            </p:cNvCxnSpPr>
            <p:nvPr/>
          </p:nvCxnSpPr>
          <p:spPr>
            <a:xfrm>
              <a:off x="6329491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7243891" y="4953000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273259" y="5867400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35814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057400" y="152400"/>
            <a:ext cx="3276600" cy="2895600"/>
            <a:chOff x="2057400" y="152400"/>
            <a:chExt cx="3276600" cy="2895600"/>
          </a:xfrm>
        </p:grpSpPr>
        <p:sp>
          <p:nvSpPr>
            <p:cNvPr id="2" name="Rectangle 1"/>
            <p:cNvSpPr/>
            <p:nvPr/>
          </p:nvSpPr>
          <p:spPr>
            <a:xfrm>
              <a:off x="2743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276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0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3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6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>
              <a:stCxn id="2" idx="2"/>
            </p:cNvCxnSpPr>
            <p:nvPr/>
          </p:nvCxnSpPr>
          <p:spPr>
            <a:xfrm>
              <a:off x="29718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2"/>
            </p:cNvCxnSpPr>
            <p:nvPr/>
          </p:nvCxnSpPr>
          <p:spPr>
            <a:xfrm>
              <a:off x="35052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2"/>
            </p:cNvCxnSpPr>
            <p:nvPr/>
          </p:nvCxnSpPr>
          <p:spPr>
            <a:xfrm>
              <a:off x="4038600" y="1600200"/>
              <a:ext cx="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2"/>
            </p:cNvCxnSpPr>
            <p:nvPr/>
          </p:nvCxnSpPr>
          <p:spPr>
            <a:xfrm flipH="1">
              <a:off x="41910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2"/>
            </p:cNvCxnSpPr>
            <p:nvPr/>
          </p:nvCxnSpPr>
          <p:spPr>
            <a:xfrm flipH="1">
              <a:off x="43434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971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05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038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572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05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8802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57400" y="1143000"/>
              <a:ext cx="712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map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819400" y="2590800"/>
              <a:ext cx="1026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reduce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8100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096000" y="152400"/>
            <a:ext cx="2590800" cy="2895600"/>
            <a:chOff x="6096000" y="152400"/>
            <a:chExt cx="2590800" cy="2895600"/>
          </a:xfrm>
        </p:grpSpPr>
        <p:sp>
          <p:nvSpPr>
            <p:cNvPr id="56" name="Rectangle 55"/>
            <p:cNvSpPr/>
            <p:nvPr/>
          </p:nvSpPr>
          <p:spPr>
            <a:xfrm>
              <a:off x="6096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629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162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696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229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6324600" y="1600200"/>
              <a:ext cx="2133600" cy="1066800"/>
              <a:chOff x="6324600" y="1600200"/>
              <a:chExt cx="2133600" cy="1066800"/>
            </a:xfrm>
          </p:grpSpPr>
          <p:cxnSp>
            <p:nvCxnSpPr>
              <p:cNvPr id="64" name="Straight Arrow Connector 63"/>
              <p:cNvCxnSpPr>
                <a:stCxn id="56" idx="2"/>
              </p:cNvCxnSpPr>
              <p:nvPr/>
            </p:nvCxnSpPr>
            <p:spPr>
              <a:xfrm>
                <a:off x="63246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58" idx="2"/>
              </p:cNvCxnSpPr>
              <p:nvPr/>
            </p:nvCxnSpPr>
            <p:spPr>
              <a:xfrm>
                <a:off x="6858000" y="16002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9" idx="2"/>
              </p:cNvCxnSpPr>
              <p:nvPr/>
            </p:nvCxnSpPr>
            <p:spPr>
              <a:xfrm flipH="1">
                <a:off x="70104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60" idx="2"/>
              </p:cNvCxnSpPr>
              <p:nvPr/>
            </p:nvCxnSpPr>
            <p:spPr>
              <a:xfrm flipH="1">
                <a:off x="7162800" y="16002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61" idx="2"/>
              </p:cNvCxnSpPr>
              <p:nvPr/>
            </p:nvCxnSpPr>
            <p:spPr>
              <a:xfrm flipH="1">
                <a:off x="7162800" y="16002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6324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858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91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924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8458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62330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6294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6962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 flipH="1">
              <a:off x="6324600" y="1600200"/>
              <a:ext cx="2133600" cy="1066800"/>
              <a:chOff x="6324600" y="1676400"/>
              <a:chExt cx="2133600" cy="1066800"/>
            </a:xfrm>
          </p:grpSpPr>
          <p:cxnSp>
            <p:nvCxnSpPr>
              <p:cNvPr id="125" name="Straight Arrow Connector 124"/>
              <p:cNvCxnSpPr/>
              <p:nvPr/>
            </p:nvCxnSpPr>
            <p:spPr>
              <a:xfrm>
                <a:off x="63246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6858000" y="16764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H="1">
                <a:off x="70104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flipH="1">
                <a:off x="7162800" y="16764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>
                <a:off x="7162800" y="16764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Rounded Rectangle 129"/>
          <p:cNvSpPr/>
          <p:nvPr/>
        </p:nvSpPr>
        <p:spPr>
          <a:xfrm>
            <a:off x="64008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74676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1828800" y="3276600"/>
            <a:ext cx="2667000" cy="707886"/>
            <a:chOff x="1828800" y="3352800"/>
            <a:chExt cx="2667000" cy="707886"/>
          </a:xfrm>
        </p:grpSpPr>
        <p:sp>
          <p:nvSpPr>
            <p:cNvPr id="48" name="Rounded Rectangle 47"/>
            <p:cNvSpPr/>
            <p:nvPr/>
          </p:nvSpPr>
          <p:spPr>
            <a:xfrm>
              <a:off x="35814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28800" y="3352800"/>
              <a:ext cx="167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Pig storage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666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107" grpId="0"/>
      <p:bldP spid="98" grpId="0" animBg="1"/>
      <p:bldP spid="130" grpId="0" animBg="1"/>
      <p:bldP spid="1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494472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training = load ‘training.txt’ using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SVMLightStorage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as (target: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features: map[]);</a:t>
            </a: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store training into ‘model/’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using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FeaturesLRClassifierBuilder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46437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66800" y="1966436"/>
            <a:ext cx="6781800" cy="4510564"/>
            <a:chOff x="685800" y="1890236"/>
            <a:chExt cx="6781800" cy="4510564"/>
          </a:xfrm>
        </p:grpSpPr>
        <p:sp>
          <p:nvSpPr>
            <p:cNvPr id="3" name="Rectangle 2"/>
            <p:cNvSpPr/>
            <p:nvPr/>
          </p:nvSpPr>
          <p:spPr bwMode="auto">
            <a:xfrm>
              <a:off x="685800" y="5105400"/>
              <a:ext cx="6781800" cy="1295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2000" y="5232737"/>
              <a:ext cx="6629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training = </a:t>
              </a:r>
              <a:r>
                <a:rPr lang="en-US" sz="1800" b="0" dirty="0" err="1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foreach</a:t>
              </a:r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 training generate</a:t>
              </a:r>
            </a:p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	label, features, RANDOM() as random;</a:t>
              </a:r>
            </a:p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training = order training by random parallel 5;</a:t>
              </a:r>
            </a:p>
          </p:txBody>
        </p:sp>
        <p:cxnSp>
          <p:nvCxnSpPr>
            <p:cNvPr id="7" name="Elbow Connector 6"/>
            <p:cNvCxnSpPr>
              <a:stCxn id="3" idx="3"/>
            </p:cNvCxnSpPr>
            <p:nvPr/>
          </p:nvCxnSpPr>
          <p:spPr bwMode="auto">
            <a:xfrm flipH="1" flipV="1">
              <a:off x="6719426" y="1890236"/>
              <a:ext cx="748174" cy="3862864"/>
            </a:xfrm>
            <a:prstGeom prst="bentConnector3">
              <a:avLst>
                <a:gd name="adj1" fmla="val -30554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 bwMode="auto">
          <a:xfrm>
            <a:off x="4267200" y="2133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95400" y="2971800"/>
            <a:ext cx="5638800" cy="1371600"/>
            <a:chOff x="1295400" y="2895600"/>
            <a:chExt cx="5638800" cy="1371600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1295400" y="3352800"/>
              <a:ext cx="5638800" cy="91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0" y="3429000"/>
              <a:ext cx="53062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Logistic regression + SGD (L2 regularization)</a:t>
              </a:r>
            </a:p>
            <a:p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Franklin Gothic Book"/>
                </a:rPr>
                <a:t>Pegasos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 variant (fully SGD or sub-gradient) </a:t>
              </a: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 bwMode="auto">
            <a:xfrm flipV="1">
              <a:off x="4114800" y="2895600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Classifier Training</a:t>
            </a:r>
          </a:p>
        </p:txBody>
      </p:sp>
    </p:spTree>
    <p:extLst>
      <p:ext uri="{BB962C8B-B14F-4D97-AF65-F5344CB8AC3E}">
        <p14:creationId xmlns:p14="http://schemas.microsoft.com/office/powerpoint/2010/main" val="2122485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60020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define Classify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ClassifyWithLR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(‘model/’);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data = load ‘test.txt’ using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SVMLightStorage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as (target: double, features: map[]);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data =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foreach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data generate target,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Classify(features) as prediction;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48723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400800" y="1752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2000" y="1828800"/>
            <a:ext cx="6705600" cy="4648200"/>
            <a:chOff x="762000" y="1524000"/>
            <a:chExt cx="6705600" cy="4648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762000" y="5105400"/>
              <a:ext cx="6705600" cy="1066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Elbow Connector 5"/>
            <p:cNvCxnSpPr>
              <a:stCxn id="4" idx="3"/>
              <a:endCxn id="7" idx="6"/>
            </p:cNvCxnSpPr>
            <p:nvPr/>
          </p:nvCxnSpPr>
          <p:spPr bwMode="auto">
            <a:xfrm flipH="1" flipV="1">
              <a:off x="6553200" y="1524000"/>
              <a:ext cx="914400" cy="4114800"/>
            </a:xfrm>
            <a:prstGeom prst="bentConnector3">
              <a:avLst>
                <a:gd name="adj1" fmla="val -2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38200" y="5334000"/>
              <a:ext cx="655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define Classify </a:t>
              </a:r>
              <a:r>
                <a:rPr lang="en-US" sz="1800" b="0" dirty="0" err="1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ClassifyWithEnsemble</a:t>
              </a:r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(‘model/’,</a:t>
              </a:r>
            </a:p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‘classifier.LR’, ‘vote’);</a:t>
              </a:r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Making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326389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4478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1" y="1600200"/>
            <a:ext cx="1790700" cy="2819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08511" y="1885890"/>
            <a:ext cx="4359289" cy="400110"/>
            <a:chOff x="4267200" y="3124200"/>
            <a:chExt cx="435928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(sparse) feature vector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5089511" y="1180980"/>
            <a:ext cx="1871084" cy="457200"/>
            <a:chOff x="4267200" y="3124200"/>
            <a:chExt cx="1871084" cy="457200"/>
          </a:xfrm>
        </p:grpSpPr>
        <p:sp>
          <p:nvSpPr>
            <p:cNvPr id="61" name="TextBox 60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label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40" y="2385060"/>
            <a:ext cx="2689860" cy="2819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40" y="2766060"/>
            <a:ext cx="1127760" cy="2819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0" y="32004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0" y="360051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3341430"/>
            <a:ext cx="1264920" cy="2590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057710"/>
            <a:ext cx="1943100" cy="7620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638664" y="4591110"/>
            <a:ext cx="3438536" cy="533400"/>
            <a:chOff x="4267200" y="3124200"/>
            <a:chExt cx="3438536" cy="533400"/>
          </a:xfrm>
        </p:grpSpPr>
        <p:sp>
          <p:nvSpPr>
            <p:cNvPr id="71" name="TextBox 70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loss function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0" y="518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Typically, we consider functions of a parametric form: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643265"/>
            <a:ext cx="3169920" cy="76200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37153" y="6157555"/>
            <a:ext cx="2844847" cy="476310"/>
            <a:chOff x="5105400" y="5029200"/>
            <a:chExt cx="2844847" cy="476310"/>
          </a:xfrm>
        </p:grpSpPr>
        <p:sp>
          <p:nvSpPr>
            <p:cNvPr id="77" name="TextBox 76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model parameters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13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Lin and </a:t>
            </a:r>
            <a:r>
              <a:rPr lang="en-US" sz="1000" b="0" dirty="0" err="1">
                <a:solidFill>
                  <a:schemeClr val="bg1"/>
                </a:solidFill>
              </a:rPr>
              <a:t>Kolcz</a:t>
            </a:r>
            <a:r>
              <a:rPr lang="en-US" sz="1000" b="0" dirty="0">
                <a:solidFill>
                  <a:schemeClr val="bg1"/>
                </a:solidFill>
              </a:rPr>
              <a:t>. (2012) Large-Scale Machine Learning at Twitter. SIGMOD.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Sentiment Analysis Case Study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polarity classification: {positive, negative} sentiment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the “emoticon trick” to gather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71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Test: 500k positive/500k negative tweets from 9/1/2011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Training: {1m, 10m, 100m} instances from before (50/50 split)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67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248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Sliding window byte-4grams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Models + Optimization: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257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Logistic regression with SGD (L2 regularization)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Ensembles of various sizes (simple weighted voting)</a:t>
            </a:r>
          </a:p>
        </p:txBody>
      </p:sp>
    </p:spTree>
    <p:extLst>
      <p:ext uri="{BB962C8B-B14F-4D97-AF65-F5344CB8AC3E}">
        <p14:creationId xmlns:p14="http://schemas.microsoft.com/office/powerpoint/2010/main" val="33072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ntiment_resul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28000" cy="4876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66800" y="2362200"/>
            <a:ext cx="1386016" cy="1371600"/>
            <a:chOff x="1066800" y="2362200"/>
            <a:chExt cx="1386016" cy="1371600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1295400" y="2743200"/>
              <a:ext cx="990600" cy="9906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6800" y="2362200"/>
              <a:ext cx="138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“for free”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4600" y="990600"/>
            <a:ext cx="4132530" cy="2209800"/>
            <a:chOff x="2514600" y="990600"/>
            <a:chExt cx="4132530" cy="2209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14600" y="1752600"/>
              <a:ext cx="1524000" cy="14478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990600"/>
              <a:ext cx="3675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Ensembles with 10m examples</a:t>
              </a:r>
              <a:b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</a:br>
              <a: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better than 100m single classifier!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590490"/>
            <a:ext cx="2743200" cy="1238310"/>
            <a:chOff x="6096000" y="590490"/>
            <a:chExt cx="2743200" cy="123831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1295400"/>
              <a:ext cx="1447800" cy="5334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01251" y="590490"/>
              <a:ext cx="2537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Diminishing returns…</a:t>
              </a:r>
            </a:p>
          </p:txBody>
        </p:sp>
      </p:grpSp>
      <p:sp>
        <p:nvSpPr>
          <p:cNvPr id="20" name="Right Brace 19"/>
          <p:cNvSpPr/>
          <p:nvPr/>
        </p:nvSpPr>
        <p:spPr bwMode="auto">
          <a:xfrm rot="5400000">
            <a:off x="1800255" y="5362545"/>
            <a:ext cx="209490" cy="12192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605778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single classifier</a:t>
            </a: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314855" y="4371945"/>
            <a:ext cx="209490" cy="32004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6057780"/>
            <a:ext cx="178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10m ensembles</a:t>
            </a:r>
          </a:p>
        </p:txBody>
      </p:sp>
      <p:sp>
        <p:nvSpPr>
          <p:cNvPr id="24" name="Right Brace 23"/>
          <p:cNvSpPr/>
          <p:nvPr/>
        </p:nvSpPr>
        <p:spPr bwMode="auto">
          <a:xfrm rot="5400000">
            <a:off x="7324755" y="4867245"/>
            <a:ext cx="209490" cy="22098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7000" y="6057780"/>
            <a:ext cx="1914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100m ensembles</a:t>
            </a:r>
          </a:p>
        </p:txBody>
      </p:sp>
    </p:spTree>
    <p:extLst>
      <p:ext uri="{BB962C8B-B14F-4D97-AF65-F5344CB8AC3E}">
        <p14:creationId xmlns:p14="http://schemas.microsoft.com/office/powerpoint/2010/main" val="25904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10079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Evaluation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how well we’re doing?</a:t>
            </a:r>
          </a:p>
        </p:txBody>
      </p:sp>
      <p:sp>
        <p:nvSpPr>
          <p:cNvPr id="9" name="TextBox 8"/>
          <p:cNvSpPr txBox="1"/>
          <p:nvPr/>
        </p:nvSpPr>
        <p:spPr>
          <a:xfrm rot="21419447">
            <a:off x="1213278" y="2064782"/>
            <a:ext cx="319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Why isn’t this enough?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38142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781539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2522459"/>
            <a:ext cx="1264920" cy="2590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need end-to-end metrics!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10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Obvious metric: accuracy</a:t>
            </a: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353314" y="5417582"/>
            <a:ext cx="319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Why isn’t this enough?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200400"/>
            <a:ext cx="316992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5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  <p:bldP spid="5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Metrics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590800" y="20574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True Positive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(TP)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72000" y="40386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True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Negative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(TN)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72000" y="20574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False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Positive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(FP)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32736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Type 1 Error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0386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False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Negative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(FN)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90800" y="52578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Type 1I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12954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Actual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981044" y="3800445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Predicted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0800" y="167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Positive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167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Negative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441966" y="28252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Positive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441966" y="48064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Negative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3200" y="2743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Precision </a:t>
            </a:r>
          </a:p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TP/(TP + FP)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3200" y="47244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Miss rate</a:t>
            </a:r>
          </a:p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FN/(FN + TN)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0" y="5943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Recall or TPR</a:t>
            </a:r>
          </a:p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TP/(TP + FN)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0" y="5943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Fall-Out or FPR</a:t>
            </a:r>
          </a:p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FP/(FP + TN)</a:t>
            </a:r>
          </a:p>
        </p:txBody>
      </p:sp>
    </p:spTree>
    <p:extLst>
      <p:ext uri="{BB962C8B-B14F-4D97-AF65-F5344CB8AC3E}">
        <p14:creationId xmlns:p14="http://schemas.microsoft.com/office/powerpoint/2010/main" val="80035722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ROC and PR Curves</a:t>
            </a:r>
          </a:p>
        </p:txBody>
      </p:sp>
      <p:pic>
        <p:nvPicPr>
          <p:cNvPr id="21" name="Picture 20" descr="ROC-P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7664824" cy="3429000"/>
          </a:xfrm>
          <a:prstGeom prst="rect">
            <a:avLst/>
          </a:prstGeom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Davis and </a:t>
            </a:r>
            <a:r>
              <a:rPr lang="en-US" sz="1000" b="0" dirty="0" err="1">
                <a:solidFill>
                  <a:schemeClr val="bg1"/>
                </a:solidFill>
              </a:rPr>
              <a:t>Goadrich</a:t>
            </a:r>
            <a:r>
              <a:rPr lang="en-US" sz="1000" b="0" dirty="0">
                <a:solidFill>
                  <a:schemeClr val="bg1"/>
                </a:solidFill>
              </a:rPr>
              <a:t>. (2006) The Relationship Between Precision-Recall and ROC curves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3505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AUC</a:t>
            </a:r>
          </a:p>
        </p:txBody>
      </p:sp>
    </p:spTree>
    <p:extLst>
      <p:ext uri="{BB962C8B-B14F-4D97-AF65-F5344CB8AC3E}">
        <p14:creationId xmlns:p14="http://schemas.microsoft.com/office/powerpoint/2010/main" val="4248107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752600" y="1676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52600" y="2438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752600" y="3200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752600" y="3962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52600" y="50292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295715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</a:rPr>
              <a:t>Training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51771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</a:rPr>
              <a:t>Test</a:t>
            </a:r>
          </a:p>
        </p:txBody>
      </p:sp>
      <p:sp>
        <p:nvSpPr>
          <p:cNvPr id="22" name="TextBox 21"/>
          <p:cNvSpPr txBox="1"/>
          <p:nvPr/>
        </p:nvSpPr>
        <p:spPr>
          <a:xfrm rot="21419447">
            <a:off x="390011" y="5985380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 happens if you need more?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1346">
            <a:off x="1295400" y="3972356"/>
            <a:ext cx="3169920" cy="762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21138876">
            <a:off x="1787263" y="515367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Precision, Recall, etc.</a:t>
            </a:r>
          </a:p>
        </p:txBody>
      </p:sp>
    </p:spTree>
    <p:extLst>
      <p:ext uri="{BB962C8B-B14F-4D97-AF65-F5344CB8AC3E}">
        <p14:creationId xmlns:p14="http://schemas.microsoft.com/office/powerpoint/2010/main" val="185314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  <p:bldP spid="11" grpId="0" animBg="1"/>
      <p:bldP spid="22" grpId="0"/>
      <p:bldP spid="24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7630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11305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37350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  <a:cs typeface="Franklin Gothic Book"/>
              </a:rPr>
              <a:t>Gradient Descent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(Hills)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288150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12272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Typical </a:t>
            </a: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Industry Setup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457200" y="2514600"/>
            <a:ext cx="571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752600" y="2895600"/>
            <a:ext cx="28956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24400" y="2895600"/>
            <a:ext cx="838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2600" y="36576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Training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3657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Test</a:t>
            </a:r>
          </a:p>
        </p:txBody>
      </p:sp>
      <p:sp>
        <p:nvSpPr>
          <p:cNvPr id="11" name="TextBox 10"/>
          <p:cNvSpPr txBox="1"/>
          <p:nvPr/>
        </p:nvSpPr>
        <p:spPr>
          <a:xfrm rot="20810875">
            <a:off x="2826958" y="4406334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</a:rPr>
              <a:t>Why not cross-validation?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4200" y="30480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A/B test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20529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042234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1" grpId="0"/>
      <p:bldP spid="12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4334470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509647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Control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62200" y="5939135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Gather metrics, compare alternatives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2200" y="35814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 dirty="0">
                <a:solidFill>
                  <a:schemeClr val="bg1"/>
                </a:solidFill>
                <a:latin typeface="Gill Sans"/>
              </a:rPr>
              <a:t>X</a:t>
            </a:r>
            <a:r>
              <a:rPr lang="en-US" sz="1200" b="0" dirty="0">
                <a:solidFill>
                  <a:schemeClr val="bg1"/>
                </a:solidFill>
                <a:latin typeface="Gill Sans"/>
              </a:rPr>
              <a:t> %</a:t>
            </a:r>
          </a:p>
        </p:txBody>
      </p:sp>
      <p:pic>
        <p:nvPicPr>
          <p:cNvPr id="13" name="Picture 4" descr="MCj041147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05000"/>
            <a:ext cx="19716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4648200" y="4338935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5100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Treatment</a:t>
            </a:r>
          </a:p>
        </p:txBody>
      </p:sp>
      <p:cxnSp>
        <p:nvCxnSpPr>
          <p:cNvPr id="9" name="Elbow Connector 8"/>
          <p:cNvCxnSpPr>
            <a:stCxn id="13" idx="2"/>
            <a:endCxn id="5" idx="0"/>
          </p:cNvCxnSpPr>
          <p:nvPr/>
        </p:nvCxnSpPr>
        <p:spPr bwMode="auto">
          <a:xfrm rot="5400000">
            <a:off x="3364409" y="3284041"/>
            <a:ext cx="962620" cy="1138238"/>
          </a:xfrm>
          <a:prstGeom prst="bentConnector3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3" idx="2"/>
            <a:endCxn id="15" idx="0"/>
          </p:cNvCxnSpPr>
          <p:nvPr/>
        </p:nvCxnSpPr>
        <p:spPr bwMode="auto">
          <a:xfrm rot="16200000" flipH="1">
            <a:off x="4505177" y="3281511"/>
            <a:ext cx="967085" cy="1147762"/>
          </a:xfrm>
          <a:prstGeom prst="bentConnector3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35814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  <a:latin typeface="Gill Sans"/>
              </a:rPr>
              <a:t>100</a:t>
            </a:r>
            <a:r>
              <a:rPr lang="en-US" sz="1200" b="0" i="1" dirty="0">
                <a:solidFill>
                  <a:schemeClr val="bg1"/>
                </a:solidFill>
                <a:latin typeface="Gill Sans"/>
              </a:rPr>
              <a:t> - X</a:t>
            </a:r>
            <a:r>
              <a:rPr lang="en-US" sz="1200" b="0" dirty="0">
                <a:solidFill>
                  <a:schemeClr val="bg1"/>
                </a:solidFill>
                <a:latin typeface="Gill Sans"/>
              </a:rPr>
              <a:t> %</a:t>
            </a:r>
          </a:p>
        </p:txBody>
      </p:sp>
    </p:spTree>
    <p:extLst>
      <p:ext uri="{BB962C8B-B14F-4D97-AF65-F5344CB8AC3E}">
        <p14:creationId xmlns:p14="http://schemas.microsoft.com/office/powerpoint/2010/main" val="208520038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A/B Testing: Complexities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Properly bucketing users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Novelty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Learning effects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Long vs. short term effects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Multiple, interacting tests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Nosy tech journalists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753743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86546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Applied ML in Academia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Download interesting dataset (comes with the problem)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 baseline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Train/Test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 better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62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Train/Test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591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new model beat baseline?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9721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Yes: publish a paper!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No: try again!</a:t>
            </a:r>
          </a:p>
        </p:txBody>
      </p:sp>
    </p:spTree>
    <p:extLst>
      <p:ext uri="{BB962C8B-B14F-4D97-AF65-F5344CB8AC3E}">
        <p14:creationId xmlns:p14="http://schemas.microsoft.com/office/powerpoint/2010/main" val="2443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d091606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78000"/>
            <a:ext cx="762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242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02 at 3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171700"/>
            <a:ext cx="7670800" cy="3467100"/>
          </a:xfrm>
          <a:prstGeom prst="rect">
            <a:avLst/>
          </a:prstGeom>
        </p:spPr>
      </p:pic>
      <p:pic>
        <p:nvPicPr>
          <p:cNvPr id="3" name="Picture 2" descr="Screen Shot 2016-03-02 at 3.22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85800"/>
            <a:ext cx="1981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5768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Fantasy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Reality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Fail, iterate…</a:t>
            </a:r>
          </a:p>
        </p:txBody>
      </p:sp>
      <p:sp>
        <p:nvSpPr>
          <p:cNvPr id="7" name="TextBox 6"/>
          <p:cNvSpPr txBox="1"/>
          <p:nvPr/>
        </p:nvSpPr>
        <p:spPr>
          <a:xfrm rot="21332937">
            <a:off x="1992442" y="5596008"/>
            <a:ext cx="6007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</a:rPr>
              <a:t>Dirty secret: very little of data science is about machine learning per se!</a:t>
            </a:r>
          </a:p>
        </p:txBody>
      </p:sp>
    </p:spTree>
    <p:extLst>
      <p:ext uri="{BB962C8B-B14F-4D97-AF65-F5344CB8AC3E}">
        <p14:creationId xmlns:p14="http://schemas.microsoft.com/office/powerpoint/2010/main" val="623099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4" grpId="0"/>
      <p:bldP spid="5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74320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28600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6229350" cy="95250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415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JITSU_(AND_RIFLES)_in_an_agricultural_scho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79" y="0"/>
            <a:ext cx="103516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259140"/>
            <a:ext cx="5791200" cy="1477327"/>
          </a:xfrm>
          <a:prstGeom prst="rect">
            <a:avLst/>
          </a:prstGeom>
          <a:solidFill>
            <a:schemeClr val="tx1">
              <a:alpha val="5000"/>
            </a:schemeClr>
          </a:solidFill>
          <a:effectLst>
            <a:glow rad="101600">
              <a:schemeClr val="tx1">
                <a:alpha val="75000"/>
              </a:schemeClr>
            </a:glow>
            <a:softEdge rad="152400"/>
          </a:effectLst>
        </p:spPr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It’s impossible to overstress this: 80% of the work in any data project is in cleaning the data. – DJ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Patil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“Data Jujitsu”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(Jujitsu)</a:t>
            </a:r>
          </a:p>
        </p:txBody>
      </p:sp>
    </p:spTree>
    <p:extLst>
      <p:ext uri="{BB962C8B-B14F-4D97-AF65-F5344CB8AC3E}">
        <p14:creationId xmlns:p14="http://schemas.microsoft.com/office/powerpoint/2010/main" val="166374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-janitor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752">
            <a:off x="2695151" y="1993123"/>
            <a:ext cx="5918200" cy="4304145"/>
          </a:xfrm>
          <a:prstGeom prst="rect">
            <a:avLst/>
          </a:prstGeom>
        </p:spPr>
      </p:pic>
      <p:pic>
        <p:nvPicPr>
          <p:cNvPr id="2" name="Picture 1" descr="data-janitor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8835">
            <a:off x="285745" y="860844"/>
            <a:ext cx="8540186" cy="14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04 at 5.3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655">
            <a:off x="1056988" y="2045713"/>
            <a:ext cx="7391400" cy="2768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On finding things…</a:t>
            </a:r>
          </a:p>
        </p:txBody>
      </p:sp>
    </p:spTree>
    <p:extLst>
      <p:ext uri="{BB962C8B-B14F-4D97-AF65-F5344CB8AC3E}">
        <p14:creationId xmlns:p14="http://schemas.microsoft.com/office/powerpoint/2010/main" val="1573243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under__sn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3916297" y="3019090"/>
            <a:ext cx="4913080" cy="32346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4068" y="2419290"/>
            <a:ext cx="156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4068" y="2995568"/>
            <a:ext cx="2339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smallCamelCase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068" y="3571846"/>
            <a:ext cx="172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snake_case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068" y="4148124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camel_Snake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068" y="4724400"/>
            <a:ext cx="218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rgbClr val="000000"/>
                </a:solidFill>
                <a:latin typeface="Andale Mono"/>
                <a:cs typeface="Andale Mono"/>
              </a:rPr>
              <a:t>dunder__</a:t>
            </a:r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 rot="20918088">
            <a:off x="3131917" y="1447800"/>
            <a:ext cx="64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 rot="875534">
            <a:off x="3970117" y="16002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 rot="21222082">
            <a:off x="2903317" y="20574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8717" y="22860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0517" y="2895600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 rot="618895">
            <a:off x="4960717" y="2842932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 naming things…</a:t>
            </a:r>
          </a:p>
        </p:txBody>
      </p:sp>
    </p:spTree>
    <p:extLst>
      <p:ext uri="{BB962C8B-B14F-4D97-AF65-F5344CB8AC3E}">
        <p14:creationId xmlns:p14="http://schemas.microsoft.com/office/powerpoint/2010/main" val="2056439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6468" y="1676400"/>
            <a:ext cx="78803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^(\\w+\\s+\\d+\\s+\\d+:\\d+:\\d+)\\s+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([^@]+?)@(\\S+)\\s+(\\S+):\\s+(\\S+)\\s+(\\S+)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\\s+((?:\\S+?,\\s+)*(?:\\S+?))\\s+(\\S+)\\s+(\\S+)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\\s+\\[([^\\]]+)\\]\\s+\"(\\w+)\\s+([^\"\\\\]*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(?:\\\\.[^\"\\\\]*)*)\\s+(\\S+)\"\\s+(\\S+)\\s+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(\\S+)\\s+\"([^\"\\\\]*(?:\\\\.[^\"\\\\]*)*)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\"\\s+\"([^\"\\\\]*(?:\\\\.[^\"\\\\]*)*)\"\\s*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(\\d*-[\\d-]*)?\\s*(\\d+)?\\s*(\\d*\\.[\\d\\.]*)?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(\\s+[-\\w]+)?.*$</a:t>
            </a:r>
          </a:p>
          <a:p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4655403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An actual Java regular expression used to parse log message at Twitter circa 2010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0686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Franklin Gothic Book"/>
              </a:rPr>
              <a:t>Friction is cumulative!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 feature extraction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7318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 rotWithShape="1">
          <a:blip r:embed="rId2"/>
          <a:srcRect t="-33333" b="33333"/>
          <a:stretch/>
        </p:blipFill>
        <p:spPr>
          <a:xfrm>
            <a:off x="-1" y="-4876800"/>
            <a:ext cx="1024697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5612249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Frontend Engineer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997714"/>
            <a:ext cx="36576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Develops new feature, adds logging code to capture clicks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5616714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Data Scientist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5997714"/>
            <a:ext cx="3505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Analyze user behavior, extract insights to improve feature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4724400" y="2362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Okay, let’s get going… where’s the click data?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4724400" y="28956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that’s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kinda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non-intuitive, but okay…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4724400" y="3962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Oh, BTW, where’s the timestamp of the click?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8600" y="25908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It’s over here…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228600" y="3200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it wouldn’t fit, so we had to shoehorn…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228600" y="41910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Hang on, I don’t remember…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228600" y="4724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Uh, bad news. Looks like we forgot to log it…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4724400" y="5029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[grumble, grumble, grumble]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76800" y="3429000"/>
            <a:ext cx="3657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200" y="1219200"/>
            <a:ext cx="7470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</a:rPr>
              <a:t>Data Plumbing…            Gone Wrong!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200" y="1947446"/>
            <a:ext cx="6553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[scene: consumer internet company in the Bay Area…]</a:t>
            </a:r>
          </a:p>
        </p:txBody>
      </p:sp>
    </p:spTree>
    <p:extLst>
      <p:ext uri="{BB962C8B-B14F-4D97-AF65-F5344CB8AC3E}">
        <p14:creationId xmlns:p14="http://schemas.microsoft.com/office/powerpoint/2010/main" val="19106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Fail, iterate…</a:t>
            </a:r>
          </a:p>
        </p:txBody>
      </p:sp>
      <p:sp>
        <p:nvSpPr>
          <p:cNvPr id="7" name="TextBox 6"/>
          <p:cNvSpPr txBox="1"/>
          <p:nvPr/>
        </p:nvSpPr>
        <p:spPr>
          <a:xfrm rot="21248866">
            <a:off x="4477266" y="5643466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Franklin Gothic Book"/>
              </a:rPr>
              <a:t>Finally works!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Fantasy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2218158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(Hills)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4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Franklin Gothic Book"/>
              </a:rPr>
              <a:t>Congratulations, you’re halfway there…</a:t>
            </a:r>
          </a:p>
        </p:txBody>
      </p:sp>
    </p:spTree>
    <p:extLst>
      <p:ext uri="{BB962C8B-B14F-4D97-AF65-F5344CB8AC3E}">
        <p14:creationId xmlns:p14="http://schemas.microsoft.com/office/powerpoint/2010/main" val="10740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Does it actually work?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Franklin Gothic Book"/>
              </a:rPr>
              <a:t>Congratulations, you’re halfway there…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Is it fast enough?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7346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Franklin Gothic Book"/>
              </a:rPr>
              <a:t>Good, you’re two thirds there…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38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</a:p>
        </p:txBody>
      </p:sp>
    </p:spTree>
    <p:extLst>
      <p:ext uri="{BB962C8B-B14F-4D97-AF65-F5344CB8AC3E}">
        <p14:creationId xmlns:p14="http://schemas.microsoft.com/office/powerpoint/2010/main" val="38695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acortes_Refinery_319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6878"/>
            <a:ext cx="9296400" cy="6897804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(Oil refinery)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Productionize</a:t>
            </a:r>
          </a:p>
        </p:txBody>
      </p:sp>
    </p:spTree>
    <p:extLst>
      <p:ext uri="{BB962C8B-B14F-4D97-AF65-F5344CB8AC3E}">
        <p14:creationId xmlns:p14="http://schemas.microsoft.com/office/powerpoint/2010/main" val="57466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62000" y="1295400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(...).map(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}.reduce((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w 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77131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the difference?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182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427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What are your jobs’ dependencies?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999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How/when are your jobs scheduled?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4350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Infrastructure is critical here!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Are there enough resources?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How do you know if it’s working?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8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Who do you call if it stops working?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79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(plumbing)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Productionize</a:t>
            </a:r>
          </a:p>
        </p:txBody>
      </p:sp>
    </p:spTree>
    <p:extLst>
      <p:ext uri="{BB962C8B-B14F-4D97-AF65-F5344CB8AC3E}">
        <p14:creationId xmlns:p14="http://schemas.microsoft.com/office/powerpoint/2010/main" val="20278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(Plumbing)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latin typeface="Gill Sans"/>
                <a:cs typeface="Gill Sans"/>
              </a:rPr>
              <a:t>Most of data science isn’t glamorous!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88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latin typeface="Gill Sans"/>
                <a:cs typeface="Gill Sans"/>
              </a:rPr>
              <a:t>Takeaway lesson:</a:t>
            </a:r>
          </a:p>
        </p:txBody>
      </p:sp>
    </p:spTree>
    <p:extLst>
      <p:ext uri="{BB962C8B-B14F-4D97-AF65-F5344CB8AC3E}">
        <p14:creationId xmlns:p14="http://schemas.microsoft.com/office/powerpoint/2010/main" val="218774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535269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  <a:cs typeface="Franklin Gothic Book"/>
              </a:rPr>
              <a:t>Gradient Descent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(Hills)</a:t>
            </a:r>
          </a:p>
        </p:txBody>
      </p:sp>
    </p:spTree>
    <p:extLst>
      <p:ext uri="{BB962C8B-B14F-4D97-AF65-F5344CB8AC3E}">
        <p14:creationId xmlns:p14="http://schemas.microsoft.com/office/powerpoint/2010/main" val="20716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clone_WWW_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35269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1" dirty="0">
                <a:latin typeface="Gill Sans"/>
                <a:cs typeface="Franklin Gothic Book"/>
              </a:rPr>
              <a:t>Stochastic</a:t>
            </a:r>
            <a:r>
              <a:rPr lang="en-US" sz="3600" b="0" dirty="0">
                <a:latin typeface="Gill Sans"/>
                <a:cs typeface="Franklin Gothic Book"/>
              </a:rPr>
              <a:t> Gradient Descent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(Water Slide)</a:t>
            </a:r>
          </a:p>
        </p:txBody>
      </p:sp>
    </p:spTree>
    <p:extLst>
      <p:ext uri="{BB962C8B-B14F-4D97-AF65-F5344CB8AC3E}">
        <p14:creationId xmlns:p14="http://schemas.microsoft.com/office/powerpoint/2010/main" val="800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Gradient Descent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Stochastic Gradient Descent (SGD)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981200"/>
            <a:ext cx="622935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4267200"/>
            <a:ext cx="5124450" cy="4095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Batch vs. Online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“batch” learning: update model after considering all training instances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724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“online” learning: update model after considering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each (randomly-selected) training instance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543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practice… just as good!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84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Opportunity to interleaving prediction and learning!</a:t>
            </a:r>
          </a:p>
        </p:txBody>
      </p:sp>
    </p:spTree>
    <p:extLst>
      <p:ext uri="{BB962C8B-B14F-4D97-AF65-F5344CB8AC3E}">
        <p14:creationId xmlns:p14="http://schemas.microsoft.com/office/powerpoint/2010/main" val="16501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We’ve solved the iteration problem!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6293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about the single reducer problem?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Practical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of the instances important!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39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Most common implementation: randomly shuffle training instances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Mini-batching as a middle ground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8793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vs. multi-pass approaches</a:t>
            </a:r>
          </a:p>
        </p:txBody>
      </p:sp>
    </p:spTree>
    <p:extLst>
      <p:ext uri="{BB962C8B-B14F-4D97-AF65-F5344CB8AC3E}">
        <p14:creationId xmlns:p14="http://schemas.microsoft.com/office/powerpoint/2010/main" val="2301056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55927</TotalTime>
  <Words>1535</Words>
  <Application>Microsoft Macintosh PowerPoint</Application>
  <PresentationFormat>On-screen Show (4:3)</PresentationFormat>
  <Paragraphs>370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Andale Mono</vt:lpstr>
      <vt:lpstr>Arial</vt:lpstr>
      <vt:lpstr>Arial Black</vt:lpstr>
      <vt:lpstr>Franklin Gothic Book</vt:lpstr>
      <vt:lpstr>Gill Sans</vt:lpstr>
      <vt:lpstr>Wingdings</vt:lpstr>
      <vt:lpstr>Zapf Dingbats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11896</cp:revision>
  <dcterms:created xsi:type="dcterms:W3CDTF">2012-08-31T06:36:49Z</dcterms:created>
  <dcterms:modified xsi:type="dcterms:W3CDTF">2018-10-30T02:09:04Z</dcterms:modified>
  <cp:category/>
</cp:coreProperties>
</file>